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2" r:id="rId2"/>
    <p:sldId id="283" r:id="rId3"/>
    <p:sldId id="284" r:id="rId4"/>
    <p:sldId id="332" r:id="rId5"/>
    <p:sldId id="310" r:id="rId6"/>
    <p:sldId id="301" r:id="rId7"/>
    <p:sldId id="304" r:id="rId8"/>
    <p:sldId id="309" r:id="rId9"/>
    <p:sldId id="321" r:id="rId10"/>
    <p:sldId id="322" r:id="rId11"/>
    <p:sldId id="323" r:id="rId12"/>
    <p:sldId id="324" r:id="rId13"/>
    <p:sldId id="311" r:id="rId14"/>
    <p:sldId id="307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291" r:id="rId23"/>
    <p:sldId id="297" r:id="rId24"/>
  </p:sldIdLst>
  <p:sldSz cx="18288000" cy="10287000"/>
  <p:notesSz cx="6858000" cy="9144000"/>
  <p:embeddedFontLst>
    <p:embeddedFont>
      <p:font typeface="Muli Bold" panose="020B0604020202020204" charset="0"/>
      <p:regular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Đức Dương" initials="LD" lastIdx="1" clrIdx="0">
    <p:extLst>
      <p:ext uri="{19B8F6BF-5375-455C-9EA6-DF929625EA0E}">
        <p15:presenceInfo xmlns:p15="http://schemas.microsoft.com/office/powerpoint/2012/main" userId="82e420dbf88455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DF6"/>
    <a:srgbClr val="03A6C9"/>
    <a:srgbClr val="0E5394"/>
    <a:srgbClr val="0D5496"/>
    <a:srgbClr val="0E5597"/>
    <a:srgbClr val="0D5393"/>
    <a:srgbClr val="00DBEA"/>
    <a:srgbClr val="0B5A9D"/>
    <a:srgbClr val="1C4C88"/>
    <a:srgbClr val="08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3750" autoAdjust="0"/>
  </p:normalViewPr>
  <p:slideViewPr>
    <p:cSldViewPr>
      <p:cViewPr>
        <p:scale>
          <a:sx n="75" d="100"/>
          <a:sy n="75" d="100"/>
        </p:scale>
        <p:origin x="1392" y="9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02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03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04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72578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0591799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2753867" y="407839"/>
          <a:ext cx="783793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883606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02</a:t>
          </a:r>
        </a:p>
      </dsp:txBody>
      <dsp:txXfrm>
        <a:off x="32880" y="157590"/>
        <a:ext cx="817846" cy="640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26501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289035" y="407839"/>
          <a:ext cx="936110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1055320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03</a:t>
          </a:r>
        </a:p>
      </dsp:txBody>
      <dsp:txXfrm>
        <a:off x="32880" y="157590"/>
        <a:ext cx="989560" cy="64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784231"/>
          <a:ext cx="1275151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315392" y="392144"/>
          <a:ext cx="9436117" cy="39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05341"/>
          <a:ext cx="1063776" cy="67665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04</a:t>
          </a:r>
        </a:p>
      </dsp:txBody>
      <dsp:txXfrm>
        <a:off x="33037" y="138378"/>
        <a:ext cx="997702" cy="643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4AA46-03F1-4B91-8197-7ED6AA9B5CE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B0D34-13F4-491A-ACF9-B495FB80C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013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23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54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54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792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93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58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95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969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702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82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26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448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090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6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00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21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4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63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2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25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248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631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7163" y="-491439"/>
            <a:ext cx="18280800" cy="6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9448910"/>
            <a:ext cx="2366964" cy="2064543"/>
          </a:xfrm>
          <a:prstGeom prst="rect">
            <a:avLst/>
          </a:prstGeom>
          <a:solidFill>
            <a:srgbClr val="0B5A9D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06753" y="9437003"/>
            <a:ext cx="2374326" cy="2064545"/>
          </a:xfrm>
          <a:prstGeom prst="rect">
            <a:avLst/>
          </a:prstGeom>
          <a:solidFill>
            <a:srgbClr val="223671"/>
          </a:solidFill>
          <a:ln w="12700" cap="flat" cmpd="sng">
            <a:solidFill>
              <a:srgbClr val="223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2381" y="3840974"/>
            <a:ext cx="18285620" cy="60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2975432" y="10760978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fld id="{00000000-1234-1234-1234-123412341234}" type="slidenum">
              <a:rPr lang="vi-VN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>
                <a:buClr>
                  <a:schemeClr val="lt2"/>
                </a:buClr>
                <a:buSzPts val="1400"/>
              </a:pPr>
              <a:t>1</a:t>
            </a:fld>
            <a:endParaRPr sz="2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398" t="89996"/>
          <a:stretch/>
        </p:blipFill>
        <p:spPr>
          <a:xfrm>
            <a:off x="2366964" y="9581142"/>
            <a:ext cx="13716000" cy="19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861361" y="1925635"/>
            <a:ext cx="12543750" cy="10080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ts val="4000"/>
            </a:pPr>
            <a:r>
              <a:rPr lang="en-US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BÁO CÁO ĐỒ ÁN</a:t>
            </a:r>
            <a:r>
              <a:rPr lang="vi-VN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 TỐT NGHIỆP</a:t>
            </a:r>
            <a:endParaRPr sz="4200" b="1" i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5052" y="200503"/>
            <a:ext cx="980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CÔNG NGHIỆP HÀ NỘI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8524" y="975350"/>
            <a:ext cx="5530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2" y="184829"/>
            <a:ext cx="1823525" cy="1823525"/>
          </a:xfrm>
          <a:prstGeom prst="rect">
            <a:avLst/>
          </a:prstGeom>
        </p:spPr>
      </p:pic>
      <p:pic>
        <p:nvPicPr>
          <p:cNvPr id="15" name="Google Shape;111;p3" descr="TRƯỜNG ĐẠI HỌC QUẢNG BÌN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752" y="360695"/>
            <a:ext cx="1592627" cy="166782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0;p4"/>
          <p:cNvSpPr txBox="1"/>
          <p:nvPr/>
        </p:nvSpPr>
        <p:spPr>
          <a:xfrm>
            <a:off x="124006" y="9512529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/>
          <p:cNvSpPr txBox="1"/>
          <p:nvPr/>
        </p:nvSpPr>
        <p:spPr>
          <a:xfrm>
            <a:off x="6738722" y="9469011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56230" y="5448300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Sinh viên thực hiện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Mã SV                      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GVHD</a:t>
            </a:r>
          </a:p>
        </p:txBody>
      </p:sp>
      <p:sp>
        <p:nvSpPr>
          <p:cNvPr id="20" name="Google Shape;94;p1"/>
          <p:cNvSpPr txBox="1">
            <a:spLocks/>
          </p:cNvSpPr>
          <p:nvPr/>
        </p:nvSpPr>
        <p:spPr>
          <a:xfrm>
            <a:off x="1443687" y="3284551"/>
            <a:ext cx="15954936" cy="185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SzPts val="4000"/>
              <a:buFont typeface="Tahoma"/>
              <a:buNone/>
            </a:pPr>
            <a:r>
              <a:rPr lang="en-US" sz="4800" b="1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XÂY DỰNG GAME SUPER BOB RUN </a:t>
            </a:r>
          </a:p>
          <a:p>
            <a:pPr>
              <a:lnSpc>
                <a:spcPct val="100000"/>
              </a:lnSpc>
              <a:buClr>
                <a:srgbClr val="C00000"/>
              </a:buClr>
              <a:buSzPts val="4000"/>
              <a:buFont typeface="Tahoma"/>
              <a:buNone/>
            </a:pPr>
            <a:r>
              <a:rPr lang="en-US" sz="4800" b="1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SỬ DỤNG NỀN TẢNG UNITY</a:t>
            </a:r>
            <a:endParaRPr lang="en-US" sz="4800" b="1" i="1" dirty="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37630" y="5425249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Lê Đức Dương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2018602841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TS. Lê </a:t>
            </a:r>
            <a:r>
              <a:rPr lang="en-US" sz="3000" b="1" dirty="0" err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Anh</a:t>
            </a:r>
          </a:p>
        </p:txBody>
      </p:sp>
    </p:spTree>
    <p:extLst>
      <p:ext uri="{BB962C8B-B14F-4D97-AF65-F5344CB8AC3E}">
        <p14:creationId xmlns:p14="http://schemas.microsoft.com/office/powerpoint/2010/main" val="24227442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Quái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8B79D-BECC-84C6-D20C-7C919C4E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502" y="3723739"/>
            <a:ext cx="3555341" cy="303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FF1DC-65DA-6842-5410-9C371EA2C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92" r="14334"/>
          <a:stretch/>
        </p:blipFill>
        <p:spPr bwMode="auto">
          <a:xfrm>
            <a:off x="7256494" y="3467100"/>
            <a:ext cx="3756152" cy="36295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13227-539D-20DA-D8DE-1FD4B8B2A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142698" y="2746706"/>
            <a:ext cx="3706902" cy="48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9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Cặm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bẫy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21513-BA41-6BF8-4AF1-CAB63BDA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2206283"/>
            <a:ext cx="1954530" cy="541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E2863-05BA-4B8B-62FD-EFA9942F6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4940515"/>
            <a:ext cx="3977928" cy="18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63484" y="21183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Khối</a:t>
            </a:r>
            <a:r>
              <a:rPr lang="en-US" sz="2800" dirty="0">
                <a:latin typeface="Muli Bold" panose="020B0604020202020204" charset="0"/>
              </a:rPr>
              <a:t> block: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1BC7-4D2D-4792-EDE8-7DECBF05D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46362"/>
            <a:ext cx="1259269" cy="125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7EDF4-5118-5F53-AE08-5FCD3B00D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846363"/>
            <a:ext cx="1259269" cy="125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F52C6-C63E-5C0F-986D-9D90511B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1790772"/>
            <a:ext cx="1259269" cy="125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404002-3B62-4717-D60C-803B882EDEC0}"/>
              </a:ext>
            </a:extLst>
          </p:cNvPr>
          <p:cNvSpPr txBox="1"/>
          <p:nvPr/>
        </p:nvSpPr>
        <p:spPr>
          <a:xfrm>
            <a:off x="1863484" y="4160058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phẩm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E9390-82B3-8FB8-0D3B-0B72BBFE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3924300"/>
            <a:ext cx="1183069" cy="118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8C6065-E16E-ECA5-1DDA-8A196BD55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9" y="4048187"/>
            <a:ext cx="1174195" cy="101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FBCFF9-8A83-3976-DDDE-BC00E737E6B9}"/>
              </a:ext>
            </a:extLst>
          </p:cNvPr>
          <p:cNvSpPr txBox="1"/>
          <p:nvPr/>
        </p:nvSpPr>
        <p:spPr>
          <a:xfrm>
            <a:off x="1863484" y="59283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Muli Bold" panose="020B0604020202020204" charset="0"/>
              </a:rPr>
              <a:t>Vũ </a:t>
            </a:r>
            <a:r>
              <a:rPr lang="en-US" sz="2800" dirty="0" err="1">
                <a:latin typeface="Muli Bold" panose="020B0604020202020204" charset="0"/>
              </a:rPr>
              <a:t>khí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D96547-F37F-E891-D2C4-78829779830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18666" r="16041" b="17753"/>
          <a:stretch/>
        </p:blipFill>
        <p:spPr bwMode="auto">
          <a:xfrm>
            <a:off x="5525300" y="5754056"/>
            <a:ext cx="1183069" cy="1098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105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16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PHẦN 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atin typeface="+mj-lt"/>
              </a:rPr>
              <a:t>KẾT QUẢ ĐẠT ĐƯỢC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rcRect/>
            <a:stretch>
              <a:fillRect l="-39012" t="2741" r="-37152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5334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A920E-6898-049E-C9BD-C23D3658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>
          <a:xfrm>
            <a:off x="3276600" y="2412124"/>
            <a:ext cx="11734800" cy="546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chính</a:t>
            </a:r>
            <a:r>
              <a:rPr lang="en-US" sz="1800" dirty="0">
                <a:latin typeface="Muli Bold" panose="020B060402020202020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4936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Cài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đặt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EA556-D1F0-0C5D-A4B6-79BDAC239B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r="-3"/>
          <a:stretch/>
        </p:blipFill>
        <p:spPr bwMode="auto">
          <a:xfrm>
            <a:off x="3188428" y="2364780"/>
            <a:ext cx="11911144" cy="555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6416E9F4-CCBA-BCD1-2AAB-201AA036C6AE}"/>
              </a:ext>
            </a:extLst>
          </p:cNvPr>
          <p:cNvGrpSpPr/>
          <p:nvPr/>
        </p:nvGrpSpPr>
        <p:grpSpPr>
          <a:xfrm rot="10800000">
            <a:off x="-1752600" y="266699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139BB0-27F1-B1E1-C289-1781D1D076FD}"/>
                </a:ext>
              </a:extLst>
            </p:cNvPr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B2BF07-9340-9B9B-03A8-A1A73B68A1BA}"/>
              </a:ext>
            </a:extLst>
          </p:cNvPr>
          <p:cNvSpPr txBox="1"/>
          <p:nvPr/>
        </p:nvSpPr>
        <p:spPr>
          <a:xfrm>
            <a:off x="533400" y="425993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53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5334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Chọn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nhân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vật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E5C53-5283-AE0E-F620-C0032FF818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-80"/>
          <a:stretch/>
        </p:blipFill>
        <p:spPr bwMode="auto">
          <a:xfrm>
            <a:off x="3156367" y="2351445"/>
            <a:ext cx="11975266" cy="558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070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490378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Chọn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màn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83ABE-B247-70B9-6A92-78AB2AD067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r="-100"/>
          <a:stretch/>
        </p:blipFill>
        <p:spPr bwMode="auto">
          <a:xfrm>
            <a:off x="3177900" y="2361605"/>
            <a:ext cx="11932200" cy="5563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147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ABBB3B5-37A4-048C-13D9-A17D0D4E8629}"/>
              </a:ext>
            </a:extLst>
          </p:cNvPr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AE6A01-C7A9-ECD0-6446-5F69D536C68A}"/>
                </a:ext>
              </a:extLst>
            </p:cNvPr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F365D2-D3AF-9CFC-4E6E-31BA96BED577}"/>
              </a:ext>
            </a:extLst>
          </p:cNvPr>
          <p:cNvSpPr txBox="1"/>
          <p:nvPr/>
        </p:nvSpPr>
        <p:spPr>
          <a:xfrm>
            <a:off x="490378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CA09-2644-D8DD-AA29-AEF0510E1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1631" r="1224" b="2974"/>
          <a:stretch/>
        </p:blipFill>
        <p:spPr bwMode="auto">
          <a:xfrm>
            <a:off x="1143000" y="2355713"/>
            <a:ext cx="6646387" cy="37021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33027-290B-A4CD-B686-E2C6147E59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2711" r="1540" b="2961"/>
          <a:stretch/>
        </p:blipFill>
        <p:spPr bwMode="auto">
          <a:xfrm>
            <a:off x="9311627" y="808514"/>
            <a:ext cx="7086600" cy="3921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DE6EB-C2B3-ED6A-E931-76D07D65D6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/>
          <a:stretch/>
        </p:blipFill>
        <p:spPr bwMode="auto">
          <a:xfrm>
            <a:off x="8229600" y="5101097"/>
            <a:ext cx="7239000" cy="3390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680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273BBBF3-7A47-163C-C650-4BEBC981A038}"/>
              </a:ext>
            </a:extLst>
          </p:cNvPr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B753D95-9EEA-6408-EDC0-977C5053C5BD}"/>
                </a:ext>
              </a:extLst>
            </p:cNvPr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1273AF-B9C6-718A-EDE2-3ECB25FF3C9F}"/>
              </a:ext>
            </a:extLst>
          </p:cNvPr>
          <p:cNvSpPr txBox="1"/>
          <p:nvPr/>
        </p:nvSpPr>
        <p:spPr>
          <a:xfrm>
            <a:off x="490378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5598B-A784-8561-6AAC-800D18413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r="259"/>
          <a:stretch/>
        </p:blipFill>
        <p:spPr bwMode="auto">
          <a:xfrm>
            <a:off x="1092692" y="2711554"/>
            <a:ext cx="6992122" cy="3288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C1EBE-37FE-49DB-579A-36FFEB963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r="1714"/>
          <a:stretch>
            <a:fillRect/>
          </a:stretch>
        </p:blipFill>
        <p:spPr bwMode="auto">
          <a:xfrm>
            <a:off x="9297822" y="1154994"/>
            <a:ext cx="7751770" cy="3612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26036-767D-3245-C830-F86595D2BE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/>
          <a:stretch/>
        </p:blipFill>
        <p:spPr bwMode="auto">
          <a:xfrm>
            <a:off x="8534400" y="5076183"/>
            <a:ext cx="7057313" cy="3288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8848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1262210" y="2272125"/>
            <a:ext cx="3233589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393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TỔNG QUAN VỀ ĐỀ TÀI</a:t>
            </a:r>
            <a:endParaRPr sz="3600" b="1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562600" y="2272206"/>
            <a:ext cx="3233589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597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PHÂN TÍCH THIẾT KẾ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9677400" y="2272125"/>
            <a:ext cx="3124200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496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QUẢ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ĐẠT ĐƯỢC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3977790" y="2272206"/>
            <a:ext cx="2824777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394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36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 descr="TRƯỜNG ĐẠI HỌC QUẢNG BÌN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4137" y="5357250"/>
            <a:ext cx="3538200" cy="3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0;p4"/>
          <p:cNvSpPr txBox="1"/>
          <p:nvPr/>
        </p:nvSpPr>
        <p:spPr>
          <a:xfrm>
            <a:off x="124006" y="9512529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0;p4"/>
          <p:cNvSpPr txBox="1"/>
          <p:nvPr/>
        </p:nvSpPr>
        <p:spPr>
          <a:xfrm>
            <a:off x="6738722" y="9469011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4"/>
          <p:cNvGrpSpPr/>
          <p:nvPr/>
        </p:nvGrpSpPr>
        <p:grpSpPr>
          <a:xfrm rot="10800000">
            <a:off x="3352800" y="-1200929"/>
            <a:ext cx="11582400" cy="242707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6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TextBox 1"/>
          <p:cNvSpPr txBox="1"/>
          <p:nvPr/>
        </p:nvSpPr>
        <p:spPr>
          <a:xfrm>
            <a:off x="5712612" y="162494"/>
            <a:ext cx="6862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Muli Bold" panose="020B0604020202020204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6337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0158D7E-C25A-D9BF-2FBF-4B538378EDAB}"/>
              </a:ext>
            </a:extLst>
          </p:cNvPr>
          <p:cNvGrpSpPr/>
          <p:nvPr/>
        </p:nvGrpSpPr>
        <p:grpSpPr>
          <a:xfrm rot="10800000">
            <a:off x="-1752600" y="275114"/>
            <a:ext cx="8174203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EF19029-85CA-4364-60F5-8315F130FD58}"/>
                </a:ext>
              </a:extLst>
            </p:cNvPr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8F79F6-0551-51F8-4917-7FD7A0BA37CC}"/>
              </a:ext>
            </a:extLst>
          </p:cNvPr>
          <p:cNvSpPr txBox="1"/>
          <p:nvPr/>
        </p:nvSpPr>
        <p:spPr>
          <a:xfrm>
            <a:off x="490378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Giao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sản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phẩm</a:t>
            </a:r>
            <a:endParaRPr lang="en-US" sz="4000" dirty="0">
              <a:solidFill>
                <a:schemeClr val="bg1"/>
              </a:solidFill>
              <a:latin typeface="Muli Bold" panose="020B0604020202020204" charset="0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36329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44807-AF07-BD73-8536-9583EBB44B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/>
          <a:stretch/>
        </p:blipFill>
        <p:spPr bwMode="auto">
          <a:xfrm>
            <a:off x="1124139" y="2954411"/>
            <a:ext cx="7964409" cy="3711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8B431-811E-68B5-229A-224A3B3A32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-2" b="2"/>
          <a:stretch/>
        </p:blipFill>
        <p:spPr bwMode="auto">
          <a:xfrm>
            <a:off x="9326870" y="2988252"/>
            <a:ext cx="7830323" cy="3648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4850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PHẦN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dirty="0">
                <a:latin typeface="+mj-lt"/>
              </a:rPr>
              <a:t>KẾT LUẬN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rcRect/>
            <a:stretch>
              <a:fillRect l="-39012" t="2741" r="-37152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604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1628497" y="204790"/>
            <a:ext cx="15603911" cy="1187752"/>
          </a:xfrm>
          <a:prstGeom prst="rect">
            <a:avLst/>
          </a:prstGeom>
          <a:gradFill>
            <a:gsLst>
              <a:gs pos="53000">
                <a:srgbClr val="00DBEA"/>
              </a:gs>
              <a:gs pos="97917">
                <a:srgbClr val="EEEBE4">
                  <a:alpha val="0"/>
                </a:srgbClr>
              </a:gs>
              <a:gs pos="0">
                <a:srgbClr val="EEEBE4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4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1143000" y="1392542"/>
            <a:ext cx="16771494" cy="60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     KẾT QUẢ ĐẠT ĐƯỢC</a:t>
            </a:r>
            <a:r>
              <a:rPr lang="vi-VN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lang="vi-VN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HƯỚNG PHÁT TRIỂN</a:t>
            </a:r>
            <a:endParaRPr sz="27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838200" y="2171700"/>
            <a:ext cx="8991600" cy="55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Xây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dựng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thành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công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ứng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dụng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cơ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bản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hiểu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được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quy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trình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phát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triển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tựa</a:t>
            </a:r>
            <a:r>
              <a:rPr lang="en-US" sz="3000" dirty="0">
                <a:latin typeface="Muli Bold" panose="020B0604020202020204" charset="0"/>
              </a:rPr>
              <a:t> game.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Tạo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cảnh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đẹp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mắt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thiết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kế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nhân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độc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đáo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và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tối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ưu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hóa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suất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Học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được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lý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thời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gian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và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tài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nguyên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</a:t>
            </a:r>
            <a:r>
              <a:rPr lang="en-US" sz="3000" dirty="0">
                <a:latin typeface="Muli Bold" panose="020B0604020202020204" charset="0"/>
              </a:rPr>
              <a:t>. 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Nắm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bắt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thuật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toán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đặc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trưng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của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lập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trình</a:t>
            </a:r>
            <a:r>
              <a:rPr lang="en-US" sz="3000" dirty="0">
                <a:latin typeface="Muli Bold" panose="020B0604020202020204" charset="0"/>
              </a:rPr>
              <a:t> game. </a:t>
            </a:r>
            <a:r>
              <a:rPr lang="en-US" sz="3000" dirty="0" err="1">
                <a:latin typeface="Muli Bold" panose="020B0604020202020204" charset="0"/>
              </a:rPr>
              <a:t>Sản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phẩm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hoạt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động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nền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tảng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</p:txBody>
      </p:sp>
      <p:sp>
        <p:nvSpPr>
          <p:cNvPr id="260" name="Google Shape;260;p11"/>
          <p:cNvSpPr txBox="1"/>
          <p:nvPr/>
        </p:nvSpPr>
        <p:spPr>
          <a:xfrm>
            <a:off x="10159762" y="2324100"/>
            <a:ext cx="7366238" cy="383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Thêm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màn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chơi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khó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mang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tính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thử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Thêm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nhân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NPC </a:t>
            </a:r>
            <a:r>
              <a:rPr lang="en-US" sz="3000" dirty="0" err="1">
                <a:latin typeface="Muli Bold" panose="020B0604020202020204" charset="0"/>
              </a:rPr>
              <a:t>dẫn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dắt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cốt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truyện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rõ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ràng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Nâng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cấp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hệ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thống</a:t>
            </a:r>
            <a:r>
              <a:rPr lang="en-US" sz="3000" dirty="0">
                <a:latin typeface="Muli Bold" panose="020B0604020202020204" charset="0"/>
              </a:rPr>
              <a:t> AI </a:t>
            </a:r>
            <a:r>
              <a:rPr lang="en-US" sz="3000" dirty="0" err="1">
                <a:latin typeface="Muli Bold" panose="020B0604020202020204" charset="0"/>
              </a:rPr>
              <a:t>nhằm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làm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thử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mang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tính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khó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khăn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Đưa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lên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cửa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hàng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ứng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dụng</a:t>
            </a:r>
            <a:r>
              <a:rPr lang="en-US" sz="3000" dirty="0">
                <a:latin typeface="Muli Bold" panose="020B0604020202020204" charset="0"/>
              </a:rPr>
              <a:t>: Google Play, AppStore.</a:t>
            </a:r>
          </a:p>
        </p:txBody>
      </p:sp>
      <p:sp>
        <p:nvSpPr>
          <p:cNvPr id="7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0;p4"/>
          <p:cNvSpPr txBox="1"/>
          <p:nvPr/>
        </p:nvSpPr>
        <p:spPr>
          <a:xfrm>
            <a:off x="6708055" y="9469011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100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7" grpId="0"/>
      <p:bldP spid="258" grpId="0"/>
      <p:bldP spid="2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7" descr="Chia sẻ kinh nghiệm viết khóa luận tốt nghiệp tại trường Luật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2640" y="3756000"/>
            <a:ext cx="5422719" cy="39956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7"/>
          <p:cNvSpPr/>
          <p:nvPr/>
        </p:nvSpPr>
        <p:spPr>
          <a:xfrm>
            <a:off x="1513381" y="1638300"/>
            <a:ext cx="15261236" cy="1147964"/>
          </a:xfrm>
          <a:prstGeom prst="rect">
            <a:avLst/>
          </a:prstGeom>
        </p:spPr>
        <p:txBody>
          <a:bodyPr>
            <a:prstTxWarp prst="textPlain">
              <a:avLst>
                <a:gd name="adj" fmla="val 49302"/>
              </a:avLst>
            </a:prstTxWarp>
          </a:bodyPr>
          <a:lstStyle/>
          <a:p>
            <a:pPr lvl="0" algn="ctr"/>
            <a:r>
              <a:rPr sz="2700" dirty="0" err="1">
                <a:solidFill>
                  <a:srgbClr val="2F5496"/>
                </a:solidFill>
                <a:latin typeface="Calibri"/>
              </a:rPr>
              <a:t>Cảm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ơn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quý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thầy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cô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và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các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bạn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đã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chú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ý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lắng</a:t>
            </a:r>
            <a:r>
              <a:rPr sz="2700" dirty="0">
                <a:solidFill>
                  <a:srgbClr val="2F5496"/>
                </a:solidFill>
                <a:latin typeface="Calibri"/>
              </a:rPr>
              <a:t> </a:t>
            </a:r>
            <a:r>
              <a:rPr sz="2700" dirty="0" err="1">
                <a:solidFill>
                  <a:srgbClr val="2F5496"/>
                </a:solidFill>
                <a:latin typeface="Calibri"/>
              </a:rPr>
              <a:t>nghe</a:t>
            </a:r>
            <a:r>
              <a:rPr sz="2700" dirty="0">
                <a:solidFill>
                  <a:srgbClr val="2F5496"/>
                </a:solidFill>
                <a:latin typeface="Calibri"/>
              </a:rPr>
              <a:t>!</a:t>
            </a:r>
          </a:p>
        </p:txBody>
      </p:sp>
      <p:sp>
        <p:nvSpPr>
          <p:cNvPr id="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6705600" y="9469011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539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descr="Lời Mở Đầ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3271986"/>
            <a:ext cx="4956309" cy="2895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3067428" y="1181005"/>
            <a:ext cx="12153144" cy="1340110"/>
            <a:chOff x="1893341" y="2278660"/>
            <a:chExt cx="14501319" cy="2024507"/>
          </a:xfrm>
        </p:grpSpPr>
        <p:sp>
          <p:nvSpPr>
            <p:cNvPr id="17" name="TextBox 2"/>
            <p:cNvSpPr txBox="1"/>
            <p:nvPr/>
          </p:nvSpPr>
          <p:spPr>
            <a:xfrm>
              <a:off x="1893341" y="2278660"/>
              <a:ext cx="14501319" cy="157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25"/>
                </a:lnSpc>
              </a:pPr>
              <a:r>
                <a:rPr lang="en-US" sz="6000" dirty="0" err="1">
                  <a:solidFill>
                    <a:srgbClr val="050A30"/>
                  </a:solidFill>
                  <a:latin typeface="Muli Bold" panose="020B0604020202020204" charset="0"/>
                </a:rPr>
                <a:t>Tổng</a:t>
              </a:r>
              <a:r>
                <a:rPr lang="en-US" sz="6000" dirty="0">
                  <a:solidFill>
                    <a:srgbClr val="050A30"/>
                  </a:solidFill>
                  <a:latin typeface="Muli Bold" panose="020B0604020202020204" charset="0"/>
                </a:rPr>
                <a:t> </a:t>
              </a:r>
              <a:r>
                <a:rPr lang="en-US" sz="6000" dirty="0" err="1">
                  <a:solidFill>
                    <a:srgbClr val="050A30"/>
                  </a:solidFill>
                  <a:latin typeface="Muli Bold" panose="020B0604020202020204" charset="0"/>
                </a:rPr>
                <a:t>quan</a:t>
              </a:r>
              <a:r>
                <a:rPr lang="en-US" sz="6000" dirty="0">
                  <a:solidFill>
                    <a:srgbClr val="050A30"/>
                  </a:solidFill>
                  <a:latin typeface="Muli Bold" panose="020B0604020202020204" charset="0"/>
                </a:rPr>
                <a:t> </a:t>
              </a:r>
              <a:r>
                <a:rPr lang="en-US" sz="6000" dirty="0" err="1">
                  <a:solidFill>
                    <a:srgbClr val="050A30"/>
                  </a:solidFill>
                  <a:latin typeface="Muli Bold" panose="020B0604020202020204" charset="0"/>
                </a:rPr>
                <a:t>về</a:t>
              </a:r>
              <a:r>
                <a:rPr lang="en-US" sz="6000" dirty="0">
                  <a:solidFill>
                    <a:srgbClr val="050A30"/>
                  </a:solidFill>
                  <a:latin typeface="Muli Bold" panose="020B0604020202020204" charset="0"/>
                </a:rPr>
                <a:t> </a:t>
              </a:r>
              <a:r>
                <a:rPr lang="en-US" sz="6000" dirty="0" err="1">
                  <a:solidFill>
                    <a:srgbClr val="050A30"/>
                  </a:solidFill>
                  <a:latin typeface="Muli Bold" panose="020B0604020202020204" charset="0"/>
                </a:rPr>
                <a:t>đề</a:t>
              </a:r>
              <a:r>
                <a:rPr lang="en-US" sz="6000" dirty="0">
                  <a:solidFill>
                    <a:srgbClr val="050A30"/>
                  </a:solidFill>
                  <a:latin typeface="Muli Bold" panose="020B0604020202020204" charset="0"/>
                </a:rPr>
                <a:t> </a:t>
              </a:r>
              <a:r>
                <a:rPr lang="en-US" sz="6000" dirty="0" err="1">
                  <a:solidFill>
                    <a:srgbClr val="050A30"/>
                  </a:solidFill>
                  <a:latin typeface="Muli Bold" panose="020B0604020202020204" charset="0"/>
                </a:rPr>
                <a:t>tài</a:t>
              </a:r>
              <a:endParaRPr lang="en-US" sz="6000" dirty="0">
                <a:solidFill>
                  <a:srgbClr val="050A30"/>
                </a:solidFill>
                <a:latin typeface="Muli Bold" panose="020B0604020202020204" charset="0"/>
              </a:endParaRPr>
            </a:p>
          </p:txBody>
        </p:sp>
        <p:sp>
          <p:nvSpPr>
            <p:cNvPr id="18" name="AutoShape 3"/>
            <p:cNvSpPr/>
            <p:nvPr/>
          </p:nvSpPr>
          <p:spPr>
            <a:xfrm>
              <a:off x="1893341" y="4303167"/>
              <a:ext cx="1450131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6"/>
          <p:cNvSpPr txBox="1"/>
          <p:nvPr/>
        </p:nvSpPr>
        <p:spPr>
          <a:xfrm>
            <a:off x="2822596" y="3324263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>
                <a:solidFill>
                  <a:srgbClr val="050A30"/>
                </a:solidFill>
                <a:latin typeface="Muli Bold" panose="020B0604020202020204" charset="0"/>
              </a:rPr>
              <a:t>Lý do chọn đề tài</a:t>
            </a:r>
          </a:p>
        </p:txBody>
      </p:sp>
      <p:sp>
        <p:nvSpPr>
          <p:cNvPr id="8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6421603" y="9469010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822596" y="4423391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>
                <a:solidFill>
                  <a:srgbClr val="050A30"/>
                </a:solidFill>
                <a:latin typeface="Muli Bold" panose="020B0604020202020204" charset="0"/>
              </a:rPr>
              <a:t>Mục tiêu đề tài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822596" y="5446867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Công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nghệ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sử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dụng</a:t>
            </a:r>
            <a:endParaRPr lang="en-US" sz="4000" dirty="0">
              <a:solidFill>
                <a:srgbClr val="050A30"/>
              </a:solidFill>
              <a:latin typeface="Muli Bold" panose="020B0604020202020204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AEE112ED-E1E3-73EB-1282-972E70414C40}"/>
              </a:ext>
            </a:extLst>
          </p:cNvPr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901EC46-75BC-023F-1214-348EBA60CD37}"/>
                </a:ext>
              </a:extLst>
            </p:cNvPr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BD101D-4D72-4CCA-1BE7-8B6EF755EAFF}"/>
              </a:ext>
            </a:extLst>
          </p:cNvPr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PHẦN 1</a:t>
            </a:r>
          </a:p>
        </p:txBody>
      </p:sp>
    </p:spTree>
    <p:extLst>
      <p:ext uri="{BB962C8B-B14F-4D97-AF65-F5344CB8AC3E}">
        <p14:creationId xmlns:p14="http://schemas.microsoft.com/office/powerpoint/2010/main" val="3700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1752600" y="723901"/>
            <a:ext cx="8610600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1143000" y="876300"/>
              <a:ext cx="43588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Lý do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chọn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đề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tài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5" name="Plus 4"/>
          <p:cNvSpPr/>
          <p:nvPr/>
        </p:nvSpPr>
        <p:spPr>
          <a:xfrm>
            <a:off x="8431629" y="3130163"/>
            <a:ext cx="1342523" cy="1359674"/>
          </a:xfrm>
          <a:prstGeom prst="mathPlus">
            <a:avLst/>
          </a:prstGeom>
          <a:solidFill>
            <a:srgbClr val="00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70147" y="2247900"/>
            <a:ext cx="5791200" cy="4091765"/>
            <a:chOff x="1770147" y="2247900"/>
            <a:chExt cx="5791200" cy="4091765"/>
          </a:xfrm>
        </p:grpSpPr>
        <p:grpSp>
          <p:nvGrpSpPr>
            <p:cNvPr id="14" name="Group 13"/>
            <p:cNvGrpSpPr/>
            <p:nvPr/>
          </p:nvGrpSpPr>
          <p:grpSpPr>
            <a:xfrm>
              <a:off x="1770147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0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0">
                      <a:srgbClr val="038AB2"/>
                    </a:gs>
                    <a:gs pos="10000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1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19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2" y="21903962"/>
                <a:ext cx="8804857" cy="10132008"/>
              </a:xfrm>
              <a:prstGeom prst="roundRect">
                <a:avLst>
                  <a:gd name="adj" fmla="val 3922"/>
                </a:avLst>
              </a:prstGeom>
              <a:blipFill>
                <a:blip r:embed="rId4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057401" y="5385558"/>
              <a:ext cx="55039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Muli Bold" panose="020B0604020202020204" charset="0"/>
                </a:rPr>
                <a:t>Cách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mạng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công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nghệ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</a:p>
            <a:p>
              <a:pPr algn="ctr"/>
              <a:r>
                <a:rPr lang="en-US" sz="2800" dirty="0" err="1">
                  <a:latin typeface="Muli Bold" panose="020B0604020202020204" charset="0"/>
                </a:rPr>
                <a:t>phát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triển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mạnh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mẽ</a:t>
              </a:r>
              <a:endParaRPr lang="en-US" sz="2800" dirty="0">
                <a:latin typeface="Muli Bold" panose="020B0604020202020204" charset="0"/>
              </a:endParaRPr>
            </a:p>
          </p:txBody>
        </p:sp>
      </p:grpSp>
      <p:sp>
        <p:nvSpPr>
          <p:cNvPr id="7" name="Right Arrow 6"/>
          <p:cNvSpPr/>
          <p:nvPr/>
        </p:nvSpPr>
        <p:spPr>
          <a:xfrm>
            <a:off x="1863391" y="7314028"/>
            <a:ext cx="1384410" cy="684628"/>
          </a:xfrm>
          <a:prstGeom prst="rightArrow">
            <a:avLst/>
          </a:prstGeom>
          <a:gradFill>
            <a:gsLst>
              <a:gs pos="100000">
                <a:srgbClr val="0394BA"/>
              </a:gs>
              <a:gs pos="0">
                <a:srgbClr val="1C458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52282" y="7346559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Muli Bold" panose="020B0604020202020204" charset="0"/>
              </a:rPr>
              <a:t>Cơ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hội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xây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dựng</a:t>
            </a:r>
            <a:r>
              <a:rPr lang="en-US" sz="2800" dirty="0">
                <a:latin typeface="Muli Bold" panose="020B0604020202020204" charset="0"/>
              </a:rPr>
              <a:t> game </a:t>
            </a:r>
            <a:r>
              <a:rPr lang="en-US" sz="2800" dirty="0" err="1">
                <a:latin typeface="Muli Bold" panose="020B0604020202020204" charset="0"/>
              </a:rPr>
              <a:t>trên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thiết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bị</a:t>
            </a:r>
            <a:r>
              <a:rPr lang="en-US" sz="2800" dirty="0">
                <a:latin typeface="Muli Bold" panose="020B0604020202020204" charset="0"/>
              </a:rPr>
              <a:t> di </a:t>
            </a:r>
            <a:r>
              <a:rPr lang="en-US" sz="2800" dirty="0" err="1">
                <a:latin typeface="Muli Bold" panose="020B0604020202020204" charset="0"/>
              </a:rPr>
              <a:t>động</a:t>
            </a:r>
            <a:endParaRPr lang="en-US" sz="2800" dirty="0">
              <a:latin typeface="Muli Bold" panose="020B0604020202020204" charset="0"/>
            </a:endParaRPr>
          </a:p>
        </p:txBody>
      </p:sp>
      <p:sp>
        <p:nvSpPr>
          <p:cNvPr id="22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53377" y="2247900"/>
            <a:ext cx="5790368" cy="4585394"/>
            <a:chOff x="10085125" y="2247900"/>
            <a:chExt cx="6536915" cy="4585394"/>
          </a:xfrm>
        </p:grpSpPr>
        <p:grpSp>
          <p:nvGrpSpPr>
            <p:cNvPr id="23" name="Group 22"/>
            <p:cNvGrpSpPr/>
            <p:nvPr/>
          </p:nvGrpSpPr>
          <p:grpSpPr>
            <a:xfrm>
              <a:off x="10428871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6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100000">
                      <a:srgbClr val="038AB2"/>
                    </a:gs>
                    <a:gs pos="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7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3" y="21903962"/>
                <a:ext cx="8804857" cy="10308373"/>
              </a:xfrm>
              <a:prstGeom prst="roundRect">
                <a:avLst>
                  <a:gd name="adj" fmla="val 3922"/>
                </a:avLst>
              </a:prstGeom>
              <a:blipFill>
                <a:blip r:embed="rId5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0085125" y="5448299"/>
              <a:ext cx="653691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Muli Bold" panose="020B0604020202020204" charset="0"/>
                </a:rPr>
                <a:t>Doanh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thu</a:t>
              </a:r>
              <a:r>
                <a:rPr lang="en-US" sz="2800" dirty="0">
                  <a:latin typeface="Muli Bold" panose="020B0604020202020204" charset="0"/>
                </a:rPr>
                <a:t> mobile games (2023) </a:t>
              </a:r>
            </a:p>
            <a:p>
              <a:pPr algn="ctr"/>
              <a:r>
                <a:rPr lang="en-US" sz="2800" dirty="0" err="1">
                  <a:latin typeface="Muli Bold" panose="020B0604020202020204" charset="0"/>
                </a:rPr>
                <a:t>chiếm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thị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phần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không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nhỏ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trong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</a:p>
            <a:p>
              <a:pPr algn="ctr"/>
              <a:r>
                <a:rPr lang="en-US" sz="2800" dirty="0" err="1">
                  <a:latin typeface="Muli Bold" panose="020B0604020202020204" charset="0"/>
                </a:rPr>
                <a:t>toàn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bộ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thị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trường</a:t>
              </a:r>
              <a:r>
                <a:rPr lang="en-US" sz="2800" dirty="0">
                  <a:latin typeface="Muli Bold" panose="020B0604020202020204" charset="0"/>
                </a:rPr>
                <a:t>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98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2476500" y="190695"/>
            <a:ext cx="8610600" cy="1066800"/>
            <a:chOff x="-8796796" y="786682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8796796" y="786682"/>
              <a:ext cx="8610600" cy="1066800"/>
              <a:chOff x="34970368" y="-316148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34970368" y="-316148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5405896" y="924841"/>
              <a:ext cx="3767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Mục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tiêu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đề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tài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132028" y="2261721"/>
            <a:ext cx="7835799" cy="58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rgbClr val="343434"/>
                </a:solidFill>
                <a:latin typeface="Muli Bold"/>
              </a:rPr>
              <a:t>Phát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triển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kỹ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năng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lập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trình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và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thiết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kế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game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32AFB-7425-2FF3-8AA5-2AA7A2C965E4}"/>
              </a:ext>
            </a:extLst>
          </p:cNvPr>
          <p:cNvGrpSpPr/>
          <p:nvPr/>
        </p:nvGrpSpPr>
        <p:grpSpPr>
          <a:xfrm>
            <a:off x="3138441" y="2158069"/>
            <a:ext cx="11155840" cy="732410"/>
            <a:chOff x="3138441" y="1886645"/>
            <a:chExt cx="11155840" cy="732410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CBE2291F-4950-934D-0F30-CF8F0BE1F2AD}"/>
                </a:ext>
              </a:extLst>
            </p:cNvPr>
            <p:cNvSpPr/>
            <p:nvPr/>
          </p:nvSpPr>
          <p:spPr>
            <a:xfrm>
              <a:off x="3138441" y="2535482"/>
              <a:ext cx="1115584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D65D0F-3D60-E544-4698-6A424BE3FF0B}"/>
                </a:ext>
              </a:extLst>
            </p:cNvPr>
            <p:cNvSpPr/>
            <p:nvPr/>
          </p:nvSpPr>
          <p:spPr>
            <a:xfrm>
              <a:off x="6038959" y="2211277"/>
              <a:ext cx="8255322" cy="40777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F454DF-CF71-D055-0756-40D20159013C}"/>
                </a:ext>
              </a:extLst>
            </p:cNvPr>
            <p:cNvSpPr/>
            <p:nvPr/>
          </p:nvSpPr>
          <p:spPr>
            <a:xfrm>
              <a:off x="3138441" y="1886645"/>
              <a:ext cx="930660" cy="673429"/>
            </a:xfrm>
            <a:custGeom>
              <a:avLst/>
              <a:gdLst>
                <a:gd name="connsiteX0" fmla="*/ 112261 w 930660"/>
                <a:gd name="connsiteY0" fmla="*/ 0 h 673429"/>
                <a:gd name="connsiteX1" fmla="*/ 818399 w 930660"/>
                <a:gd name="connsiteY1" fmla="*/ 0 h 673429"/>
                <a:gd name="connsiteX2" fmla="*/ 930660 w 930660"/>
                <a:gd name="connsiteY2" fmla="*/ 112261 h 673429"/>
                <a:gd name="connsiteX3" fmla="*/ 930660 w 930660"/>
                <a:gd name="connsiteY3" fmla="*/ 673429 h 673429"/>
                <a:gd name="connsiteX4" fmla="*/ 930660 w 930660"/>
                <a:gd name="connsiteY4" fmla="*/ 673429 h 673429"/>
                <a:gd name="connsiteX5" fmla="*/ 0 w 930660"/>
                <a:gd name="connsiteY5" fmla="*/ 673429 h 673429"/>
                <a:gd name="connsiteX6" fmla="*/ 0 w 930660"/>
                <a:gd name="connsiteY6" fmla="*/ 673429 h 673429"/>
                <a:gd name="connsiteX7" fmla="*/ 0 w 930660"/>
                <a:gd name="connsiteY7" fmla="*/ 112261 h 673429"/>
                <a:gd name="connsiteX8" fmla="*/ 112261 w 930660"/>
                <a:gd name="connsiteY8" fmla="*/ 0 h 67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0660" h="673429">
                  <a:moveTo>
                    <a:pt x="112261" y="0"/>
                  </a:moveTo>
                  <a:lnTo>
                    <a:pt x="818399" y="0"/>
                  </a:lnTo>
                  <a:cubicBezTo>
                    <a:pt x="880399" y="0"/>
                    <a:pt x="930660" y="50261"/>
                    <a:pt x="930660" y="112261"/>
                  </a:cubicBezTo>
                  <a:lnTo>
                    <a:pt x="930660" y="673429"/>
                  </a:lnTo>
                  <a:lnTo>
                    <a:pt x="930660" y="673429"/>
                  </a:lnTo>
                  <a:lnTo>
                    <a:pt x="0" y="673429"/>
                  </a:lnTo>
                  <a:lnTo>
                    <a:pt x="0" y="673429"/>
                  </a:lnTo>
                  <a:lnTo>
                    <a:pt x="0" y="112261"/>
                  </a:lnTo>
                  <a:cubicBezTo>
                    <a:pt x="0" y="50261"/>
                    <a:pt x="50261" y="0"/>
                    <a:pt x="1122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55" tIns="99555" rIns="99555" bIns="6667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>
                  <a:latin typeface="Muli Bold" panose="020B0604020202020204" charset="0"/>
                </a:rPr>
                <a:t>01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0" y="3543300"/>
            <a:ext cx="10591800" cy="1223457"/>
            <a:chOff x="1280402" y="2961404"/>
            <a:chExt cx="13455511" cy="1223457"/>
          </a:xfrm>
        </p:grpSpPr>
        <p:graphicFrame>
          <p:nvGraphicFramePr>
            <p:cNvPr id="31" name="Diagram 30"/>
            <p:cNvGraphicFramePr/>
            <p:nvPr>
              <p:extLst>
                <p:ext uri="{D42A27DB-BD31-4B8C-83A1-F6EECF244321}">
                  <p14:modId xmlns:p14="http://schemas.microsoft.com/office/powerpoint/2010/main" val="1680778788"/>
                </p:ext>
              </p:extLst>
            </p:nvPr>
          </p:nvGraphicFramePr>
          <p:xfrm>
            <a:off x="1280402" y="296140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2509267" y="3104039"/>
              <a:ext cx="8221385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Nắm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vững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nền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tảng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công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nghệ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Unity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79110" y="5152918"/>
            <a:ext cx="12650138" cy="1223457"/>
            <a:chOff x="5122663" y="4348094"/>
            <a:chExt cx="13455511" cy="1223457"/>
          </a:xfrm>
        </p:grpSpPr>
        <p:graphicFrame>
          <p:nvGraphicFramePr>
            <p:cNvPr id="32" name="Diagram 31"/>
            <p:cNvGraphicFramePr/>
            <p:nvPr>
              <p:extLst>
                <p:ext uri="{D42A27DB-BD31-4B8C-83A1-F6EECF244321}">
                  <p14:modId xmlns:p14="http://schemas.microsoft.com/office/powerpoint/2010/main" val="1969467581"/>
                </p:ext>
              </p:extLst>
            </p:nvPr>
          </p:nvGraphicFramePr>
          <p:xfrm>
            <a:off x="5122663" y="434809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6324600" y="4464983"/>
              <a:ext cx="10554653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Xây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dựng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các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chức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năng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cơ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bản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của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một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ứng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dụng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game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62400" y="6743700"/>
            <a:ext cx="12751510" cy="1176376"/>
            <a:chOff x="1828800" y="5332823"/>
            <a:chExt cx="13455511" cy="1176376"/>
          </a:xfrm>
        </p:grpSpPr>
        <p:graphicFrame>
          <p:nvGraphicFramePr>
            <p:cNvPr id="33" name="Diagram 32"/>
            <p:cNvGraphicFramePr/>
            <p:nvPr>
              <p:extLst>
                <p:ext uri="{D42A27DB-BD31-4B8C-83A1-F6EECF244321}">
                  <p14:modId xmlns:p14="http://schemas.microsoft.com/office/powerpoint/2010/main" val="134452146"/>
                </p:ext>
              </p:extLst>
            </p:nvPr>
          </p:nvGraphicFramePr>
          <p:xfrm>
            <a:off x="1828800" y="5332823"/>
            <a:ext cx="13455511" cy="11763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3007893" y="5497181"/>
              <a:ext cx="9411864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Tối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ưu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hóa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hiệu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suất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và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phát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triển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trên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đa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nền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tảng</a:t>
              </a:r>
              <a:endParaRPr lang="en-US" sz="2800" dirty="0">
                <a:solidFill>
                  <a:srgbClr val="343434"/>
                </a:solidFill>
                <a:latin typeface="Muli Bold"/>
              </a:endParaRPr>
            </a:p>
          </p:txBody>
        </p:sp>
      </p:grpSp>
      <p:sp>
        <p:nvSpPr>
          <p:cNvPr id="1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745;p11"/>
          <p:cNvGrpSpPr/>
          <p:nvPr/>
        </p:nvGrpSpPr>
        <p:grpSpPr>
          <a:xfrm>
            <a:off x="810720" y="3293810"/>
            <a:ext cx="3004031" cy="2711475"/>
            <a:chOff x="1132443" y="1646005"/>
            <a:chExt cx="4613157" cy="4662275"/>
          </a:xfrm>
        </p:grpSpPr>
        <p:sp>
          <p:nvSpPr>
            <p:cNvPr id="23" name="Google Shape;746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747;p11"/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748;p11"/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49;p11"/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750;p11"/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751;p11"/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752;p11"/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753;p11"/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754;p11"/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755;p11"/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44" name="Google Shape;756;p11"/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757;p11"/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758;p11"/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759;p11"/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760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284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EAD5245-8E1D-EACA-6106-4CB40E7C6A0C}"/>
              </a:ext>
            </a:extLst>
          </p:cNvPr>
          <p:cNvGrpSpPr/>
          <p:nvPr/>
        </p:nvGrpSpPr>
        <p:grpSpPr>
          <a:xfrm>
            <a:off x="1219200" y="1981635"/>
            <a:ext cx="5965371" cy="3607403"/>
            <a:chOff x="1219200" y="1981635"/>
            <a:chExt cx="5965371" cy="3607403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219200" y="1981635"/>
              <a:ext cx="5965371" cy="3607403"/>
            </a:xfrm>
            <a:prstGeom prst="roundRect">
              <a:avLst>
                <a:gd name="adj" fmla="val 3922"/>
              </a:avLst>
            </a:prstGeom>
            <a:gradFill>
              <a:gsLst>
                <a:gs pos="0">
                  <a:srgbClr val="038AB2"/>
                </a:gs>
                <a:gs pos="100000">
                  <a:srgbClr val="00E0F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327642" y="2069619"/>
              <a:ext cx="5778437" cy="3392924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411E72-B33E-097A-E684-74784808C05D}"/>
              </a:ext>
            </a:extLst>
          </p:cNvPr>
          <p:cNvGrpSpPr/>
          <p:nvPr/>
        </p:nvGrpSpPr>
        <p:grpSpPr>
          <a:xfrm>
            <a:off x="1401349" y="1333500"/>
            <a:ext cx="5601074" cy="4039513"/>
            <a:chOff x="1401349" y="1333500"/>
            <a:chExt cx="5601074" cy="4039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621265-9DD6-B4AD-5572-D3EC451A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349" y="2152073"/>
              <a:ext cx="5601074" cy="3220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ounded Rectangle 5"/>
            <p:cNvSpPr/>
            <p:nvPr/>
          </p:nvSpPr>
          <p:spPr>
            <a:xfrm>
              <a:off x="2909835" y="1333500"/>
              <a:ext cx="2614049" cy="570490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Muli Bold" panose="020B0604020202020204" charset="0"/>
                </a:rPr>
                <a:t>Unity</a:t>
              </a:r>
            </a:p>
          </p:txBody>
        </p:sp>
      </p:grpSp>
      <p:sp>
        <p:nvSpPr>
          <p:cNvPr id="15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449D29-0E0B-638E-96C8-FAB05E1C58E8}"/>
              </a:ext>
            </a:extLst>
          </p:cNvPr>
          <p:cNvGrpSpPr/>
          <p:nvPr/>
        </p:nvGrpSpPr>
        <p:grpSpPr>
          <a:xfrm>
            <a:off x="9616988" y="1333500"/>
            <a:ext cx="6238594" cy="4255538"/>
            <a:chOff x="3581400" y="412087"/>
            <a:chExt cx="10439400" cy="75508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491A9-08CC-94C0-A262-29FF2C10F7D2}"/>
                </a:ext>
              </a:extLst>
            </p:cNvPr>
            <p:cNvGrpSpPr/>
            <p:nvPr/>
          </p:nvGrpSpPr>
          <p:grpSpPr>
            <a:xfrm>
              <a:off x="3581400" y="1714501"/>
              <a:ext cx="10439400" cy="6248400"/>
              <a:chOff x="1140316" y="21831484"/>
              <a:chExt cx="9393586" cy="13068116"/>
            </a:xfrm>
          </p:grpSpPr>
          <p:sp>
            <p:nvSpPr>
              <p:cNvPr id="13" name="Rectangle: Rounded Corners 1">
                <a:extLst>
                  <a:ext uri="{FF2B5EF4-FFF2-40B4-BE49-F238E27FC236}">
                    <a16:creationId xmlns:a16="http://schemas.microsoft.com/office/drawing/2014/main" id="{7AC39667-D69D-5FF7-187B-0490A813940D}"/>
                  </a:ext>
                </a:extLst>
              </p:cNvPr>
              <p:cNvSpPr/>
              <p:nvPr/>
            </p:nvSpPr>
            <p:spPr>
              <a:xfrm>
                <a:off x="1140316" y="21831484"/>
                <a:ext cx="9393586" cy="13068116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" name="Rectangle: Rounded Corners 1">
                <a:extLst>
                  <a:ext uri="{FF2B5EF4-FFF2-40B4-BE49-F238E27FC236}">
                    <a16:creationId xmlns:a16="http://schemas.microsoft.com/office/drawing/2014/main" id="{B97611FF-9290-DA69-5726-14B049EAC7D7}"/>
                  </a:ext>
                </a:extLst>
              </p:cNvPr>
              <p:cNvSpPr/>
              <p:nvPr/>
            </p:nvSpPr>
            <p:spPr>
              <a:xfrm>
                <a:off x="1311078" y="22150214"/>
                <a:ext cx="9099224" cy="12291148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4CAB546-0074-B449-E1CD-C0E0603F4C76}"/>
                </a:ext>
              </a:extLst>
            </p:cNvPr>
            <p:cNvSpPr/>
            <p:nvPr/>
          </p:nvSpPr>
          <p:spPr>
            <a:xfrm>
              <a:off x="6715238" y="412087"/>
              <a:ext cx="4374239" cy="1164646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Muli Bold" panose="020B0604020202020204" charset="0"/>
                </a:rPr>
                <a:t>C#</a:t>
              </a:r>
            </a:p>
          </p:txBody>
        </p:sp>
        <p:pic>
          <p:nvPicPr>
            <p:cNvPr id="11" name="Picture 10" descr="Ứng dụng của C#, Ưu nhược điểm của C# - So sánh Java và C#">
              <a:extLst>
                <a:ext uri="{FF2B5EF4-FFF2-40B4-BE49-F238E27FC236}">
                  <a16:creationId xmlns:a16="http://schemas.microsoft.com/office/drawing/2014/main" id="{39B929ED-D33E-F582-144C-E6C14FC4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2019300"/>
              <a:ext cx="9882212" cy="55635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Subtitle 18">
            <a:extLst>
              <a:ext uri="{FF2B5EF4-FFF2-40B4-BE49-F238E27FC236}">
                <a16:creationId xmlns:a16="http://schemas.microsoft.com/office/drawing/2014/main" id="{35811FCB-3715-AA4F-B7E9-2C97E44FB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199" y="5713498"/>
            <a:ext cx="5965371" cy="247142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Ưu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: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+ C</a:t>
            </a:r>
            <a:r>
              <a:rPr lang="vi-VN" sz="2400" dirty="0">
                <a:solidFill>
                  <a:schemeClr val="tx1"/>
                </a:solidFill>
                <a:latin typeface="Muli Bold" panose="020B0604020202020204" charset="0"/>
              </a:rPr>
              <a:t>ho phép triển khai trò chơi trên nhiều nền tảng như Android và iOS. </a:t>
            </a:r>
            <a:endParaRPr lang="en-US" sz="2400" dirty="0">
              <a:solidFill>
                <a:schemeClr val="tx1"/>
              </a:solidFill>
              <a:latin typeface="Muli Bold" panose="020B0604020202020204" charset="0"/>
            </a:endParaRP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+ </a:t>
            </a:r>
            <a:r>
              <a:rPr lang="vi-VN" sz="2400" dirty="0">
                <a:solidFill>
                  <a:schemeClr val="tx1"/>
                </a:solidFill>
                <a:latin typeface="Muli Bold" panose="020B0604020202020204" charset="0"/>
              </a:rPr>
              <a:t>Cộng đồng lớn mạnh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nhiều</a:t>
            </a:r>
            <a:r>
              <a:rPr lang="vi-VN" sz="2400" dirty="0">
                <a:solidFill>
                  <a:schemeClr val="tx1"/>
                </a:solidFill>
                <a:latin typeface="Muli Bold" panose="020B0604020202020204" charset="0"/>
              </a:rPr>
              <a:t> hỗ trợ phát triển và giải quyết vấn đề.</a:t>
            </a:r>
            <a:endParaRPr lang="en-US" sz="2400" dirty="0">
              <a:solidFill>
                <a:schemeClr val="tx1"/>
              </a:solidFill>
              <a:latin typeface="Muli Bold" panose="020B0604020202020204" charset="0"/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Nhược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: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+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Hiệu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suất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thể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vấn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trên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bị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cấu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uli Bold" panose="020B0604020202020204" charset="0"/>
              </a:rPr>
              <a:t>thấp</a:t>
            </a:r>
            <a:r>
              <a:rPr lang="en-US" sz="2400" dirty="0">
                <a:solidFill>
                  <a:schemeClr val="tx1"/>
                </a:solidFill>
                <a:latin typeface="Muli Bold" panose="020B0604020202020204" charset="0"/>
              </a:rPr>
              <a:t>.</a:t>
            </a:r>
            <a:endParaRPr lang="en-US" sz="2800" dirty="0">
              <a:solidFill>
                <a:schemeClr val="tx1"/>
              </a:solidFill>
              <a:latin typeface="Muli Bold" panose="020B0604020202020204" charset="0"/>
            </a:endParaRPr>
          </a:p>
        </p:txBody>
      </p:sp>
      <p:sp>
        <p:nvSpPr>
          <p:cNvPr id="21" name="Subtitle 18">
            <a:extLst>
              <a:ext uri="{FF2B5EF4-FFF2-40B4-BE49-F238E27FC236}">
                <a16:creationId xmlns:a16="http://schemas.microsoft.com/office/drawing/2014/main" id="{D22749BE-FB62-33C0-4B7B-F142623F81C2}"/>
              </a:ext>
            </a:extLst>
          </p:cNvPr>
          <p:cNvSpPr txBox="1">
            <a:spLocks/>
          </p:cNvSpPr>
          <p:nvPr/>
        </p:nvSpPr>
        <p:spPr>
          <a:xfrm>
            <a:off x="9616988" y="5828127"/>
            <a:ext cx="5965371" cy="2471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Ưu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: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Muli Bold" panose="020B0604020202020204" charset="0"/>
              </a:rPr>
              <a:t>+ </a:t>
            </a:r>
            <a:r>
              <a:rPr lang="vi-VN" sz="2000" dirty="0">
                <a:solidFill>
                  <a:schemeClr val="tx1"/>
                </a:solidFill>
                <a:latin typeface="Muli Bold" panose="020B0604020202020204" charset="0"/>
              </a:rPr>
              <a:t>Đa năng và mạnh mẽ, phù hợp với phát triển trò chơi với tích hợp chặt chẽ với Unity. </a:t>
            </a:r>
            <a:endParaRPr lang="en-US" sz="2000" dirty="0">
              <a:solidFill>
                <a:schemeClr val="tx1"/>
              </a:solidFill>
              <a:latin typeface="Muli Bold" panose="020B0604020202020204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Muli Bold" panose="020B0604020202020204" charset="0"/>
              </a:rPr>
              <a:t>+ </a:t>
            </a:r>
            <a:r>
              <a:rPr lang="vi-VN" sz="2000" dirty="0">
                <a:solidFill>
                  <a:schemeClr val="tx1"/>
                </a:solidFill>
                <a:latin typeface="Muli Bold" panose="020B0604020202020204" charset="0"/>
              </a:rPr>
              <a:t>Cộng đồng lớn và tài liệu phong phú</a:t>
            </a:r>
            <a:r>
              <a:rPr lang="vi-VN" sz="1900" dirty="0">
                <a:solidFill>
                  <a:schemeClr val="tx1"/>
                </a:solidFill>
                <a:latin typeface="Muli Bold" panose="020B0604020202020204" charset="0"/>
              </a:rPr>
              <a:t>.</a:t>
            </a:r>
            <a:endParaRPr lang="en-US" sz="1900" dirty="0">
              <a:solidFill>
                <a:schemeClr val="tx1"/>
              </a:solidFill>
              <a:latin typeface="Muli Bold" panose="020B0604020202020204" charset="0"/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-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Nhược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Muli Bold" panose="020B0604020202020204" charset="0"/>
              </a:rPr>
              <a:t>điểm</a:t>
            </a:r>
            <a:r>
              <a:rPr lang="en-US" sz="2800" dirty="0">
                <a:solidFill>
                  <a:schemeClr val="tx1"/>
                </a:solidFill>
                <a:latin typeface="Muli Bold" panose="020B0604020202020204" charset="0"/>
              </a:rPr>
              <a:t>: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  <a:latin typeface="Muli Bold" panose="020B0604020202020204" charset="0"/>
              </a:rPr>
              <a:t>+ </a:t>
            </a:r>
            <a:r>
              <a:rPr lang="vi-VN" sz="2000" dirty="0">
                <a:solidFill>
                  <a:schemeClr val="tx1"/>
                </a:solidFill>
                <a:latin typeface="Muli Bold" panose="020B0604020202020204" charset="0"/>
              </a:rPr>
              <a:t>Độ dốc học tập cao hơn cho người mới so với các ngôn ngữ đơn giản hơn.</a:t>
            </a:r>
            <a:endParaRPr lang="en-US" sz="2000" dirty="0">
              <a:solidFill>
                <a:schemeClr val="tx1"/>
              </a:solidFill>
              <a:latin typeface="Muli Bold" panose="020B060402020202020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9F9049-CABC-48AE-3B68-C79C3B7ED825}"/>
              </a:ext>
            </a:extLst>
          </p:cNvPr>
          <p:cNvGrpSpPr/>
          <p:nvPr/>
        </p:nvGrpSpPr>
        <p:grpSpPr>
          <a:xfrm>
            <a:off x="-2476500" y="190695"/>
            <a:ext cx="8610600" cy="1066800"/>
            <a:chOff x="-8796796" y="786682"/>
            <a:chExt cx="8610600" cy="1066800"/>
          </a:xfrm>
        </p:grpSpPr>
        <p:grpSp>
          <p:nvGrpSpPr>
            <p:cNvPr id="29" name="Group 4">
              <a:extLst>
                <a:ext uri="{FF2B5EF4-FFF2-40B4-BE49-F238E27FC236}">
                  <a16:creationId xmlns:a16="http://schemas.microsoft.com/office/drawing/2014/main" id="{8B8E41EB-D912-E9E4-9E9A-9C6B5C1C4C63}"/>
                </a:ext>
              </a:extLst>
            </p:cNvPr>
            <p:cNvGrpSpPr/>
            <p:nvPr/>
          </p:nvGrpSpPr>
          <p:grpSpPr>
            <a:xfrm rot="10800000">
              <a:off x="-8796796" y="786682"/>
              <a:ext cx="8610600" cy="1066800"/>
              <a:chOff x="34970368" y="-316148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3F70652E-2FAB-B43D-0327-0ECEBCAFD059}"/>
                  </a:ext>
                </a:extLst>
              </p:cNvPr>
              <p:cNvSpPr/>
              <p:nvPr/>
            </p:nvSpPr>
            <p:spPr>
              <a:xfrm>
                <a:off x="34970368" y="-316148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9D5DED-2BD5-F17D-3D14-D6DFA6383EDC}"/>
                </a:ext>
              </a:extLst>
            </p:cNvPr>
            <p:cNvSpPr txBox="1"/>
            <p:nvPr/>
          </p:nvSpPr>
          <p:spPr>
            <a:xfrm>
              <a:off x="-5786896" y="924841"/>
              <a:ext cx="49327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Công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nghệ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sử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dụng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6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PHẦN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dirty="0">
                <a:latin typeface="+mj-lt"/>
              </a:rPr>
              <a:t>PHÂN TÍCH THIẾT KẾ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18064" t="2741" r="-18064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2049" t="-21833" r="-2049" b="-672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tretch>
              <a:fillRect l="9962" t="-30340" r="9962" b="-30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1628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16125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8110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44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627973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4020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Giới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thiệu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13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Muli Bold" panose="020B0604020202020204" charset="0"/>
              </a:rPr>
              <a:t>Ý </a:t>
            </a:r>
            <a:r>
              <a:rPr lang="en-US" sz="2800" dirty="0" err="1">
                <a:latin typeface="Muli Bold" panose="020B0604020202020204" charset="0"/>
              </a:rPr>
              <a:t>tưởng</a:t>
            </a:r>
            <a:r>
              <a:rPr lang="en-US" sz="2800" dirty="0">
                <a:latin typeface="Muli Bold" panose="020B0604020202020204" charset="0"/>
              </a:rPr>
              <a:t>: Super Mario.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Thể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loại</a:t>
            </a:r>
            <a:r>
              <a:rPr lang="en-US" sz="2800" dirty="0">
                <a:latin typeface="Muli Bold" panose="020B0604020202020204" charset="0"/>
              </a:rPr>
              <a:t>: </a:t>
            </a:r>
            <a:r>
              <a:rPr lang="en-US" sz="2800" dirty="0" err="1">
                <a:latin typeface="Muli Bold" panose="020B0604020202020204" charset="0"/>
              </a:rPr>
              <a:t>hành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động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phiêu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lưu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và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nhảy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nhót</a:t>
            </a:r>
            <a:r>
              <a:rPr lang="en-US" sz="2800" dirty="0">
                <a:latin typeface="Muli Bold" panose="020B0604020202020204" charset="0"/>
              </a:rPr>
              <a:t>.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La sortie du film d'animation Super Mario Bros. repoussée en 2023, super  mario bros">
            <a:extLst>
              <a:ext uri="{FF2B5EF4-FFF2-40B4-BE49-F238E27FC236}">
                <a16:creationId xmlns:a16="http://schemas.microsoft.com/office/drawing/2014/main" id="{7352A762-7665-6E6E-9D38-55134BBE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04" y="3086100"/>
            <a:ext cx="894239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7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Nhân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B26D1-893B-D167-40FC-3D3DB7FD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924" y="2785340"/>
            <a:ext cx="3756152" cy="471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A27AA-123C-AFE3-9E7D-C85012CC5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914"/>
          <a:stretch/>
        </p:blipFill>
        <p:spPr bwMode="auto">
          <a:xfrm>
            <a:off x="2536685" y="2775464"/>
            <a:ext cx="3627858" cy="478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D4EFB-C2BD-6107-16E9-DC315A173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55"/>
          <a:stretch/>
        </p:blipFill>
        <p:spPr bwMode="auto">
          <a:xfrm>
            <a:off x="12123457" y="2746706"/>
            <a:ext cx="3756152" cy="4828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2979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1045</Words>
  <Application>Microsoft Office PowerPoint</Application>
  <PresentationFormat>Custom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Muli Bold</vt:lpstr>
      <vt:lpstr>Calibri</vt:lpstr>
      <vt:lpstr>Wingdings</vt:lpstr>
      <vt:lpstr>Tahoma</vt:lpstr>
      <vt:lpstr>Arial</vt:lpstr>
      <vt:lpstr>Office Theme</vt:lpstr>
      <vt:lpstr>BÁO CÁO 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Digital Brainstorm Presentation</dc:title>
  <dc:creator>DITI</dc:creator>
  <cp:lastModifiedBy>Lê Đức Dương</cp:lastModifiedBy>
  <cp:revision>87</cp:revision>
  <dcterms:created xsi:type="dcterms:W3CDTF">2006-08-16T00:00:00Z</dcterms:created>
  <dcterms:modified xsi:type="dcterms:W3CDTF">2024-05-28T14:40:11Z</dcterms:modified>
  <dc:identifier>DAGGIgnhgLw</dc:identifier>
</cp:coreProperties>
</file>